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8" r:id="rId4"/>
    <p:sldId id="269" r:id="rId5"/>
    <p:sldId id="270" r:id="rId6"/>
    <p:sldId id="257" r:id="rId7"/>
    <p:sldId id="271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05" autoAdjust="0"/>
  </p:normalViewPr>
  <p:slideViewPr>
    <p:cSldViewPr>
      <p:cViewPr varScale="1">
        <p:scale>
          <a:sx n="82" d="100"/>
          <a:sy n="8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50153-4BB6-4EF0-A8EA-A3301D3CE1C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93338B-07A4-4B66-8C02-412FB6915A0A}">
      <dgm:prSet phldrT="[Text]"/>
      <dgm:spPr/>
      <dgm:t>
        <a:bodyPr/>
        <a:lstStyle/>
        <a:p>
          <a:r>
            <a:rPr lang="en-US" dirty="0" smtClean="0"/>
            <a:t>Community Partnership</a:t>
          </a:r>
          <a:endParaRPr lang="en-US" dirty="0"/>
        </a:p>
      </dgm:t>
    </dgm:pt>
    <dgm:pt modelId="{2FE60AE8-7896-4023-A39C-91A0CF874472}" type="parTrans" cxnId="{EEECC2E5-B959-42E8-A761-E00FE157BB46}">
      <dgm:prSet/>
      <dgm:spPr/>
      <dgm:t>
        <a:bodyPr/>
        <a:lstStyle/>
        <a:p>
          <a:endParaRPr lang="en-US"/>
        </a:p>
      </dgm:t>
    </dgm:pt>
    <dgm:pt modelId="{9A598C90-3A2B-4304-B52A-2B94F0241DB0}" type="sibTrans" cxnId="{EEECC2E5-B959-42E8-A761-E00FE157BB46}">
      <dgm:prSet/>
      <dgm:spPr/>
      <dgm:t>
        <a:bodyPr/>
        <a:lstStyle/>
        <a:p>
          <a:endParaRPr lang="en-US"/>
        </a:p>
      </dgm:t>
    </dgm:pt>
    <dgm:pt modelId="{86FFB0C6-97BD-4DE7-B979-AC767868704A}">
      <dgm:prSet phldrT="[Text]" custT="1"/>
      <dgm:spPr/>
      <dgm:t>
        <a:bodyPr/>
        <a:lstStyle/>
        <a:p>
          <a:r>
            <a:rPr lang="en-US" sz="1600" dirty="0" smtClean="0"/>
            <a:t>Identify &amp; Characterize Community</a:t>
          </a:r>
          <a:endParaRPr lang="en-US" sz="1600" dirty="0"/>
        </a:p>
      </dgm:t>
    </dgm:pt>
    <dgm:pt modelId="{9E46E9CB-B71F-45D4-AEBB-13AF6106A931}" type="parTrans" cxnId="{3C867D92-4BE0-4499-9801-AB1894CAD3B3}">
      <dgm:prSet/>
      <dgm:spPr/>
      <dgm:t>
        <a:bodyPr/>
        <a:lstStyle/>
        <a:p>
          <a:endParaRPr lang="en-US"/>
        </a:p>
      </dgm:t>
    </dgm:pt>
    <dgm:pt modelId="{6105E5D8-2851-4CDA-BB2B-BE996EF666BF}" type="sibTrans" cxnId="{3C867D92-4BE0-4499-9801-AB1894CAD3B3}">
      <dgm:prSet/>
      <dgm:spPr/>
      <dgm:t>
        <a:bodyPr/>
        <a:lstStyle/>
        <a:p>
          <a:endParaRPr lang="en-US"/>
        </a:p>
      </dgm:t>
    </dgm:pt>
    <dgm:pt modelId="{83C40FF3-71EF-4466-8F49-D4E0BB46CD24}">
      <dgm:prSet phldrT="[Text]" custT="1"/>
      <dgm:spPr/>
      <dgm:t>
        <a:bodyPr/>
        <a:lstStyle/>
        <a:p>
          <a:r>
            <a:rPr lang="en-US" sz="1600" dirty="0" smtClean="0"/>
            <a:t>Assess Community </a:t>
          </a:r>
          <a:r>
            <a:rPr lang="en-US" sz="1600" i="0" dirty="0" smtClean="0"/>
            <a:t>Needs </a:t>
          </a:r>
          <a:r>
            <a:rPr lang="en-US" sz="1600" dirty="0" smtClean="0"/>
            <a:t>&amp; Resources</a:t>
          </a:r>
          <a:endParaRPr lang="en-US" sz="1600" dirty="0"/>
        </a:p>
      </dgm:t>
    </dgm:pt>
    <dgm:pt modelId="{E217E02F-6339-419E-B77F-1635A08EA7F6}" type="parTrans" cxnId="{A26A311F-B28D-4289-91EA-DBB7F0C3BAF5}">
      <dgm:prSet/>
      <dgm:spPr/>
      <dgm:t>
        <a:bodyPr/>
        <a:lstStyle/>
        <a:p>
          <a:endParaRPr lang="en-US"/>
        </a:p>
      </dgm:t>
    </dgm:pt>
    <dgm:pt modelId="{7E199524-780C-4D87-94B4-2CCE1F04AFBB}" type="sibTrans" cxnId="{A26A311F-B28D-4289-91EA-DBB7F0C3BAF5}">
      <dgm:prSet/>
      <dgm:spPr/>
      <dgm:t>
        <a:bodyPr/>
        <a:lstStyle/>
        <a:p>
          <a:endParaRPr lang="en-US"/>
        </a:p>
      </dgm:t>
    </dgm:pt>
    <dgm:pt modelId="{2B744CEB-4B21-48F8-9DEA-B721004875BF}">
      <dgm:prSet phldrT="[Text]" custT="1"/>
      <dgm:spPr/>
      <dgm:t>
        <a:bodyPr/>
        <a:lstStyle/>
        <a:p>
          <a:r>
            <a:rPr lang="en-US" sz="1600" dirty="0" smtClean="0"/>
            <a:t>Develop &amp; Implement Intervention</a:t>
          </a:r>
          <a:endParaRPr lang="en-US" sz="1600" dirty="0"/>
        </a:p>
      </dgm:t>
    </dgm:pt>
    <dgm:pt modelId="{B8825136-2D69-4402-9DC7-F20A8F5DF139}" type="parTrans" cxnId="{FC912C6A-3C61-4BED-9203-2D7CFADED74D}">
      <dgm:prSet/>
      <dgm:spPr/>
      <dgm:t>
        <a:bodyPr/>
        <a:lstStyle/>
        <a:p>
          <a:endParaRPr lang="en-US"/>
        </a:p>
      </dgm:t>
    </dgm:pt>
    <dgm:pt modelId="{908CBE97-82C2-483B-B2F6-722F81C51AF5}" type="sibTrans" cxnId="{FC912C6A-3C61-4BED-9203-2D7CFADED74D}">
      <dgm:prSet/>
      <dgm:spPr/>
      <dgm:t>
        <a:bodyPr/>
        <a:lstStyle/>
        <a:p>
          <a:endParaRPr lang="en-US"/>
        </a:p>
      </dgm:t>
    </dgm:pt>
    <dgm:pt modelId="{B8F2450C-3A31-4462-96A6-B5CF2BEB614A}">
      <dgm:prSet phldrT="[Text]" custT="1"/>
      <dgm:spPr/>
      <dgm:t>
        <a:bodyPr/>
        <a:lstStyle/>
        <a:p>
          <a:r>
            <a:rPr lang="en-US" sz="1500" dirty="0" smtClean="0"/>
            <a:t>Evaluate </a:t>
          </a:r>
          <a:r>
            <a:rPr lang="en-US" sz="1600" dirty="0" smtClean="0"/>
            <a:t>Intervention</a:t>
          </a:r>
          <a:endParaRPr lang="en-US" sz="1600" dirty="0"/>
        </a:p>
      </dgm:t>
    </dgm:pt>
    <dgm:pt modelId="{216191BC-24D7-42FA-BBEF-42E970F633CF}" type="parTrans" cxnId="{F6112AAE-7F44-45FD-A7B6-5A72A5940986}">
      <dgm:prSet/>
      <dgm:spPr/>
      <dgm:t>
        <a:bodyPr/>
        <a:lstStyle/>
        <a:p>
          <a:endParaRPr lang="en-US"/>
        </a:p>
      </dgm:t>
    </dgm:pt>
    <dgm:pt modelId="{8EC10F5B-FD9F-4398-8473-D359F4150AF3}" type="sibTrans" cxnId="{F6112AAE-7F44-45FD-A7B6-5A72A5940986}">
      <dgm:prSet/>
      <dgm:spPr/>
      <dgm:t>
        <a:bodyPr/>
        <a:lstStyle/>
        <a:p>
          <a:endParaRPr lang="en-US"/>
        </a:p>
      </dgm:t>
    </dgm:pt>
    <dgm:pt modelId="{FAEF39D2-6F6F-4434-B2FE-3E3CF74DF1BD}" type="pres">
      <dgm:prSet presAssocID="{9D250153-4BB6-4EF0-A8EA-A3301D3CE1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CFF012-4F10-4B35-9359-38E9A02242BD}" type="pres">
      <dgm:prSet presAssocID="{2D93338B-07A4-4B66-8C02-412FB6915A0A}" presName="centerShape" presStyleLbl="node0" presStyleIdx="0" presStyleCnt="1"/>
      <dgm:spPr/>
      <dgm:t>
        <a:bodyPr/>
        <a:lstStyle/>
        <a:p>
          <a:endParaRPr lang="en-US"/>
        </a:p>
      </dgm:t>
    </dgm:pt>
    <dgm:pt modelId="{2E61C087-5647-4302-B6C8-C2DB58DC4388}" type="pres">
      <dgm:prSet presAssocID="{86FFB0C6-97BD-4DE7-B979-AC767868704A}" presName="node" presStyleLbl="node1" presStyleIdx="0" presStyleCnt="4" custScaleX="149368" custScaleY="13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29F70-8736-490A-8C70-68D668CEF9B9}" type="pres">
      <dgm:prSet presAssocID="{86FFB0C6-97BD-4DE7-B979-AC767868704A}" presName="dummy" presStyleCnt="0"/>
      <dgm:spPr/>
    </dgm:pt>
    <dgm:pt modelId="{CD55A17F-9DCD-42F7-B5FE-C73BF0DCA9AC}" type="pres">
      <dgm:prSet presAssocID="{6105E5D8-2851-4CDA-BB2B-BE996EF666B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EA8E8A3-D46D-42B4-83F1-14A077B53181}" type="pres">
      <dgm:prSet presAssocID="{83C40FF3-71EF-4466-8F49-D4E0BB46CD24}" presName="node" presStyleLbl="node1" presStyleIdx="1" presStyleCnt="4" custScaleX="149097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F09EF-CB84-473E-9545-575ECF68542D}" type="pres">
      <dgm:prSet presAssocID="{83C40FF3-71EF-4466-8F49-D4E0BB46CD24}" presName="dummy" presStyleCnt="0"/>
      <dgm:spPr/>
    </dgm:pt>
    <dgm:pt modelId="{B52CA3BA-AF75-4496-95E3-09950A0E83CB}" type="pres">
      <dgm:prSet presAssocID="{7E199524-780C-4D87-94B4-2CCE1F04AFB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BEA69E5-994E-4B14-AA0A-4754252243EE}" type="pres">
      <dgm:prSet presAssocID="{2B744CEB-4B21-48F8-9DEA-B721004875BF}" presName="node" presStyleLbl="node1" presStyleIdx="2" presStyleCnt="4" custScaleX="149097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23466-E68A-4112-9C7A-893FE35F2140}" type="pres">
      <dgm:prSet presAssocID="{2B744CEB-4B21-48F8-9DEA-B721004875BF}" presName="dummy" presStyleCnt="0"/>
      <dgm:spPr/>
    </dgm:pt>
    <dgm:pt modelId="{5DCDB885-3266-48EC-B069-715E249E0926}" type="pres">
      <dgm:prSet presAssocID="{908CBE97-82C2-483B-B2F6-722F81C51AF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F9FA52E-1081-4B00-87A8-77F1DFD76512}" type="pres">
      <dgm:prSet presAssocID="{B8F2450C-3A31-4462-96A6-B5CF2BEB614A}" presName="node" presStyleLbl="node1" presStyleIdx="3" presStyleCnt="4" custScaleX="149097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1C2F2-198D-481E-8A3E-53ECBFBF7E20}" type="pres">
      <dgm:prSet presAssocID="{B8F2450C-3A31-4462-96A6-B5CF2BEB614A}" presName="dummy" presStyleCnt="0"/>
      <dgm:spPr/>
    </dgm:pt>
    <dgm:pt modelId="{EC52ECF2-D228-4EDA-A062-5A796161DDF2}" type="pres">
      <dgm:prSet presAssocID="{8EC10F5B-FD9F-4398-8473-D359F4150AF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C912C6A-3C61-4BED-9203-2D7CFADED74D}" srcId="{2D93338B-07A4-4B66-8C02-412FB6915A0A}" destId="{2B744CEB-4B21-48F8-9DEA-B721004875BF}" srcOrd="2" destOrd="0" parTransId="{B8825136-2D69-4402-9DC7-F20A8F5DF139}" sibTransId="{908CBE97-82C2-483B-B2F6-722F81C51AF5}"/>
    <dgm:cxn modelId="{DDFAD92D-02ED-4252-A686-60DAC33F8601}" type="presOf" srcId="{6105E5D8-2851-4CDA-BB2B-BE996EF666BF}" destId="{CD55A17F-9DCD-42F7-B5FE-C73BF0DCA9AC}" srcOrd="0" destOrd="0" presId="urn:microsoft.com/office/officeart/2005/8/layout/radial6"/>
    <dgm:cxn modelId="{F85F4DAB-4EBC-4875-9DEF-924B63D39DF2}" type="presOf" srcId="{9D250153-4BB6-4EF0-A8EA-A3301D3CE1CF}" destId="{FAEF39D2-6F6F-4434-B2FE-3E3CF74DF1BD}" srcOrd="0" destOrd="0" presId="urn:microsoft.com/office/officeart/2005/8/layout/radial6"/>
    <dgm:cxn modelId="{56A65195-69F0-4033-820D-B40E74209036}" type="presOf" srcId="{83C40FF3-71EF-4466-8F49-D4E0BB46CD24}" destId="{4EA8E8A3-D46D-42B4-83F1-14A077B53181}" srcOrd="0" destOrd="0" presId="urn:microsoft.com/office/officeart/2005/8/layout/radial6"/>
    <dgm:cxn modelId="{A26A311F-B28D-4289-91EA-DBB7F0C3BAF5}" srcId="{2D93338B-07A4-4B66-8C02-412FB6915A0A}" destId="{83C40FF3-71EF-4466-8F49-D4E0BB46CD24}" srcOrd="1" destOrd="0" parTransId="{E217E02F-6339-419E-B77F-1635A08EA7F6}" sibTransId="{7E199524-780C-4D87-94B4-2CCE1F04AFBB}"/>
    <dgm:cxn modelId="{D2C21B41-C728-4C3D-ADB5-ED7D59E54316}" type="presOf" srcId="{B8F2450C-3A31-4462-96A6-B5CF2BEB614A}" destId="{0F9FA52E-1081-4B00-87A8-77F1DFD76512}" srcOrd="0" destOrd="0" presId="urn:microsoft.com/office/officeart/2005/8/layout/radial6"/>
    <dgm:cxn modelId="{9DF84317-A922-4F49-B8FE-1934101B8004}" type="presOf" srcId="{2D93338B-07A4-4B66-8C02-412FB6915A0A}" destId="{CDCFF012-4F10-4B35-9359-38E9A02242BD}" srcOrd="0" destOrd="0" presId="urn:microsoft.com/office/officeart/2005/8/layout/radial6"/>
    <dgm:cxn modelId="{62B5DEB2-AC37-4A21-9CA2-23D0396204B0}" type="presOf" srcId="{2B744CEB-4B21-48F8-9DEA-B721004875BF}" destId="{9BEA69E5-994E-4B14-AA0A-4754252243EE}" srcOrd="0" destOrd="0" presId="urn:microsoft.com/office/officeart/2005/8/layout/radial6"/>
    <dgm:cxn modelId="{964C9816-DA35-4BB2-8E4C-DB27D81DB81B}" type="presOf" srcId="{908CBE97-82C2-483B-B2F6-722F81C51AF5}" destId="{5DCDB885-3266-48EC-B069-715E249E0926}" srcOrd="0" destOrd="0" presId="urn:microsoft.com/office/officeart/2005/8/layout/radial6"/>
    <dgm:cxn modelId="{4D1D5839-83A8-467F-8F7A-07FADE451496}" type="presOf" srcId="{7E199524-780C-4D87-94B4-2CCE1F04AFBB}" destId="{B52CA3BA-AF75-4496-95E3-09950A0E83CB}" srcOrd="0" destOrd="0" presId="urn:microsoft.com/office/officeart/2005/8/layout/radial6"/>
    <dgm:cxn modelId="{A7195162-56BC-40FB-819E-2C43B36B34F3}" type="presOf" srcId="{86FFB0C6-97BD-4DE7-B979-AC767868704A}" destId="{2E61C087-5647-4302-B6C8-C2DB58DC4388}" srcOrd="0" destOrd="0" presId="urn:microsoft.com/office/officeart/2005/8/layout/radial6"/>
    <dgm:cxn modelId="{3C867D92-4BE0-4499-9801-AB1894CAD3B3}" srcId="{2D93338B-07A4-4B66-8C02-412FB6915A0A}" destId="{86FFB0C6-97BD-4DE7-B979-AC767868704A}" srcOrd="0" destOrd="0" parTransId="{9E46E9CB-B71F-45D4-AEBB-13AF6106A931}" sibTransId="{6105E5D8-2851-4CDA-BB2B-BE996EF666BF}"/>
    <dgm:cxn modelId="{77E5618B-384A-4931-BB4D-F4315A848735}" type="presOf" srcId="{8EC10F5B-FD9F-4398-8473-D359F4150AF3}" destId="{EC52ECF2-D228-4EDA-A062-5A796161DDF2}" srcOrd="0" destOrd="0" presId="urn:microsoft.com/office/officeart/2005/8/layout/radial6"/>
    <dgm:cxn modelId="{F6112AAE-7F44-45FD-A7B6-5A72A5940986}" srcId="{2D93338B-07A4-4B66-8C02-412FB6915A0A}" destId="{B8F2450C-3A31-4462-96A6-B5CF2BEB614A}" srcOrd="3" destOrd="0" parTransId="{216191BC-24D7-42FA-BBEF-42E970F633CF}" sibTransId="{8EC10F5B-FD9F-4398-8473-D359F4150AF3}"/>
    <dgm:cxn modelId="{EEECC2E5-B959-42E8-A761-E00FE157BB46}" srcId="{9D250153-4BB6-4EF0-A8EA-A3301D3CE1CF}" destId="{2D93338B-07A4-4B66-8C02-412FB6915A0A}" srcOrd="0" destOrd="0" parTransId="{2FE60AE8-7896-4023-A39C-91A0CF874472}" sibTransId="{9A598C90-3A2B-4304-B52A-2B94F0241DB0}"/>
    <dgm:cxn modelId="{4C7FC49B-7EF7-469A-A104-94BD6784B240}" type="presParOf" srcId="{FAEF39D2-6F6F-4434-B2FE-3E3CF74DF1BD}" destId="{CDCFF012-4F10-4B35-9359-38E9A02242BD}" srcOrd="0" destOrd="0" presId="urn:microsoft.com/office/officeart/2005/8/layout/radial6"/>
    <dgm:cxn modelId="{FC35377C-172D-4E3F-B52D-BE13DC9090F7}" type="presParOf" srcId="{FAEF39D2-6F6F-4434-B2FE-3E3CF74DF1BD}" destId="{2E61C087-5647-4302-B6C8-C2DB58DC4388}" srcOrd="1" destOrd="0" presId="urn:microsoft.com/office/officeart/2005/8/layout/radial6"/>
    <dgm:cxn modelId="{CECA5F3B-7F06-4F33-A408-7CC22C50114A}" type="presParOf" srcId="{FAEF39D2-6F6F-4434-B2FE-3E3CF74DF1BD}" destId="{65729F70-8736-490A-8C70-68D668CEF9B9}" srcOrd="2" destOrd="0" presId="urn:microsoft.com/office/officeart/2005/8/layout/radial6"/>
    <dgm:cxn modelId="{AD997481-CA05-450D-9C60-BF418F3B20A1}" type="presParOf" srcId="{FAEF39D2-6F6F-4434-B2FE-3E3CF74DF1BD}" destId="{CD55A17F-9DCD-42F7-B5FE-C73BF0DCA9AC}" srcOrd="3" destOrd="0" presId="urn:microsoft.com/office/officeart/2005/8/layout/radial6"/>
    <dgm:cxn modelId="{3E91F696-CBF5-44A3-8335-CAFFA6AC4E60}" type="presParOf" srcId="{FAEF39D2-6F6F-4434-B2FE-3E3CF74DF1BD}" destId="{4EA8E8A3-D46D-42B4-83F1-14A077B53181}" srcOrd="4" destOrd="0" presId="urn:microsoft.com/office/officeart/2005/8/layout/radial6"/>
    <dgm:cxn modelId="{426FAAFF-F727-4D79-AAB4-E2C3D3AF1DC9}" type="presParOf" srcId="{FAEF39D2-6F6F-4434-B2FE-3E3CF74DF1BD}" destId="{8B9F09EF-CB84-473E-9545-575ECF68542D}" srcOrd="5" destOrd="0" presId="urn:microsoft.com/office/officeart/2005/8/layout/radial6"/>
    <dgm:cxn modelId="{9610E4EA-1015-424F-864B-1E6ED63A345B}" type="presParOf" srcId="{FAEF39D2-6F6F-4434-B2FE-3E3CF74DF1BD}" destId="{B52CA3BA-AF75-4496-95E3-09950A0E83CB}" srcOrd="6" destOrd="0" presId="urn:microsoft.com/office/officeart/2005/8/layout/radial6"/>
    <dgm:cxn modelId="{4D42B281-51FE-46EC-95CD-D436C72336DA}" type="presParOf" srcId="{FAEF39D2-6F6F-4434-B2FE-3E3CF74DF1BD}" destId="{9BEA69E5-994E-4B14-AA0A-4754252243EE}" srcOrd="7" destOrd="0" presId="urn:microsoft.com/office/officeart/2005/8/layout/radial6"/>
    <dgm:cxn modelId="{8A78D324-D9C6-46C7-B3C9-421EB8D9E159}" type="presParOf" srcId="{FAEF39D2-6F6F-4434-B2FE-3E3CF74DF1BD}" destId="{67823466-E68A-4112-9C7A-893FE35F2140}" srcOrd="8" destOrd="0" presId="urn:microsoft.com/office/officeart/2005/8/layout/radial6"/>
    <dgm:cxn modelId="{D4EB6D09-2129-4765-A13D-07700AAAF118}" type="presParOf" srcId="{FAEF39D2-6F6F-4434-B2FE-3E3CF74DF1BD}" destId="{5DCDB885-3266-48EC-B069-715E249E0926}" srcOrd="9" destOrd="0" presId="urn:microsoft.com/office/officeart/2005/8/layout/radial6"/>
    <dgm:cxn modelId="{5C2771D4-765D-4225-9880-48925CE102B4}" type="presParOf" srcId="{FAEF39D2-6F6F-4434-B2FE-3E3CF74DF1BD}" destId="{0F9FA52E-1081-4B00-87A8-77F1DFD76512}" srcOrd="10" destOrd="0" presId="urn:microsoft.com/office/officeart/2005/8/layout/radial6"/>
    <dgm:cxn modelId="{A189CE1F-D906-4C86-9BD4-9803B35676FC}" type="presParOf" srcId="{FAEF39D2-6F6F-4434-B2FE-3E3CF74DF1BD}" destId="{9A11C2F2-198D-481E-8A3E-53ECBFBF7E20}" srcOrd="11" destOrd="0" presId="urn:microsoft.com/office/officeart/2005/8/layout/radial6"/>
    <dgm:cxn modelId="{88003BB8-F2D2-4DAE-89F6-7982C63A715B}" type="presParOf" srcId="{FAEF39D2-6F6F-4434-B2FE-3E3CF74DF1BD}" destId="{EC52ECF2-D228-4EDA-A062-5A796161DDF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2ECF2-D228-4EDA-A062-5A796161DDF2}">
      <dsp:nvSpPr>
        <dsp:cNvPr id="0" name=""/>
        <dsp:cNvSpPr/>
      </dsp:nvSpPr>
      <dsp:spPr>
        <a:xfrm>
          <a:off x="2373658" y="521003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DB885-3266-48EC-B069-715E249E0926}">
      <dsp:nvSpPr>
        <dsp:cNvPr id="0" name=""/>
        <dsp:cNvSpPr/>
      </dsp:nvSpPr>
      <dsp:spPr>
        <a:xfrm>
          <a:off x="2373658" y="521003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CA3BA-AF75-4496-95E3-09950A0E83CB}">
      <dsp:nvSpPr>
        <dsp:cNvPr id="0" name=""/>
        <dsp:cNvSpPr/>
      </dsp:nvSpPr>
      <dsp:spPr>
        <a:xfrm>
          <a:off x="2373658" y="521003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5A17F-9DCD-42F7-B5FE-C73BF0DCA9AC}">
      <dsp:nvSpPr>
        <dsp:cNvPr id="0" name=""/>
        <dsp:cNvSpPr/>
      </dsp:nvSpPr>
      <dsp:spPr>
        <a:xfrm>
          <a:off x="2373658" y="521003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FF012-4F10-4B35-9359-38E9A02242BD}">
      <dsp:nvSpPr>
        <dsp:cNvPr id="0" name=""/>
        <dsp:cNvSpPr/>
      </dsp:nvSpPr>
      <dsp:spPr>
        <a:xfrm>
          <a:off x="3313137" y="1460482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Community Partnership</a:t>
          </a:r>
          <a:endParaRPr lang="en-US" sz="1800" kern="1200" dirty="0"/>
        </a:p>
      </dsp:txBody>
      <dsp:txXfrm>
        <a:off x="3547939" y="1695284"/>
        <a:ext cx="1133721" cy="1133721"/>
      </dsp:txXfrm>
    </dsp:sp>
    <dsp:sp modelId="{2E61C087-5647-4302-B6C8-C2DB58DC4388}">
      <dsp:nvSpPr>
        <dsp:cNvPr id="0" name=""/>
        <dsp:cNvSpPr/>
      </dsp:nvSpPr>
      <dsp:spPr>
        <a:xfrm>
          <a:off x="3276600" y="-183829"/>
          <a:ext cx="1676398" cy="14904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&amp; Characterize Community</a:t>
          </a:r>
          <a:endParaRPr lang="en-US" sz="1600" kern="1200" dirty="0"/>
        </a:p>
      </dsp:txBody>
      <dsp:txXfrm>
        <a:off x="3522103" y="34446"/>
        <a:ext cx="1185392" cy="1053923"/>
      </dsp:txXfrm>
    </dsp:sp>
    <dsp:sp modelId="{4EA8E8A3-D46D-42B4-83F1-14A077B53181}">
      <dsp:nvSpPr>
        <dsp:cNvPr id="0" name=""/>
        <dsp:cNvSpPr/>
      </dsp:nvSpPr>
      <dsp:spPr>
        <a:xfrm>
          <a:off x="4978859" y="1515236"/>
          <a:ext cx="1673357" cy="14938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 Community </a:t>
          </a:r>
          <a:r>
            <a:rPr lang="en-US" sz="1600" i="0" kern="1200" dirty="0" smtClean="0"/>
            <a:t>Needs </a:t>
          </a:r>
          <a:r>
            <a:rPr lang="en-US" sz="1600" kern="1200" dirty="0" smtClean="0"/>
            <a:t>&amp; Resources</a:t>
          </a:r>
          <a:endParaRPr lang="en-US" sz="1600" kern="1200" dirty="0"/>
        </a:p>
      </dsp:txBody>
      <dsp:txXfrm>
        <a:off x="5223916" y="1734001"/>
        <a:ext cx="1183243" cy="1056288"/>
      </dsp:txXfrm>
    </dsp:sp>
    <dsp:sp modelId="{9BEA69E5-994E-4B14-AA0A-4754252243EE}">
      <dsp:nvSpPr>
        <dsp:cNvPr id="0" name=""/>
        <dsp:cNvSpPr/>
      </dsp:nvSpPr>
      <dsp:spPr>
        <a:xfrm>
          <a:off x="3278121" y="3215974"/>
          <a:ext cx="1673357" cy="14938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&amp; Implement Intervention</a:t>
          </a:r>
          <a:endParaRPr lang="en-US" sz="1600" kern="1200" dirty="0"/>
        </a:p>
      </dsp:txBody>
      <dsp:txXfrm>
        <a:off x="3523178" y="3434739"/>
        <a:ext cx="1183243" cy="1056288"/>
      </dsp:txXfrm>
    </dsp:sp>
    <dsp:sp modelId="{0F9FA52E-1081-4B00-87A8-77F1DFD76512}">
      <dsp:nvSpPr>
        <dsp:cNvPr id="0" name=""/>
        <dsp:cNvSpPr/>
      </dsp:nvSpPr>
      <dsp:spPr>
        <a:xfrm>
          <a:off x="1577383" y="1515236"/>
          <a:ext cx="1673357" cy="14938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Evaluate </a:t>
          </a:r>
          <a:r>
            <a:rPr lang="en-US" sz="1600" kern="1200" dirty="0" smtClean="0"/>
            <a:t>Intervention</a:t>
          </a:r>
          <a:endParaRPr lang="en-US" sz="1600" kern="1200" dirty="0"/>
        </a:p>
      </dsp:txBody>
      <dsp:txXfrm>
        <a:off x="1822440" y="1734001"/>
        <a:ext cx="1183243" cy="1056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A91CAE-2476-47D1-A71A-0360176C417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3E2AC0-2329-43B0-B251-1362E9EF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46C6CB-28C9-4714-AFBB-44FB6C522AB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B5A90A-E2EC-41F5-8151-BE57E19D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33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09" indent="-285734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293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111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28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46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63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881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598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92724F1-399F-4388-A822-0AE5A78A928A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1774">
              <a:defRPr/>
            </a:pPr>
            <a:r>
              <a:rPr lang="en-US" dirty="0" smtClean="0"/>
              <a:t>Presenter slide: narrated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Clarify roles- be clear about what you can and can’t do</a:t>
            </a:r>
          </a:p>
          <a:p>
            <a:pPr eaLnBrk="1" hangingPunct="1"/>
            <a:r>
              <a:rPr lang="en-US" dirty="0" smtClean="0"/>
              <a:t>Spend regular face time </a:t>
            </a:r>
          </a:p>
          <a:p>
            <a:pPr eaLnBrk="1" hangingPunct="1"/>
            <a:r>
              <a:rPr lang="en-US" dirty="0" smtClean="0"/>
              <a:t>Budget fairly – Money talks volumes about your perception of their value</a:t>
            </a:r>
          </a:p>
          <a:p>
            <a:pPr eaLnBrk="1" hangingPunct="1"/>
            <a:r>
              <a:rPr lang="en-US" dirty="0" smtClean="0"/>
              <a:t>Redress power imbalance (i.e. meet at their site)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09" indent="-285734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293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111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28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46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63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881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598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8DCFE9F-B228-4D2A-9EA8-06B3D8A8D8F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1774">
              <a:defRPr/>
            </a:pPr>
            <a:r>
              <a:rPr lang="en-US" dirty="0" smtClean="0"/>
              <a:t>Presenter slide: narrated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Programs/individuals at university who can help facilitate conversations if necessary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09" indent="-285734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293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111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287" indent="-228587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46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63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8811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5985" indent="-228587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8DCFE9F-B228-4D2A-9EA8-06B3D8A8D8F2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1774">
              <a:defRPr/>
            </a:pPr>
            <a:r>
              <a:rPr lang="en-US" dirty="0" smtClean="0"/>
              <a:t>Presenter slide: narrated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Sharon has link</a:t>
            </a:r>
            <a:r>
              <a:rPr lang="en-US" baseline="0" dirty="0" smtClean="0"/>
              <a:t> to example MOU?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 slide: Maybe</a:t>
            </a:r>
            <a:r>
              <a:rPr lang="en-US" baseline="0" dirty="0" smtClean="0"/>
              <a:t> two video options: 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 smtClean="0"/>
              <a:t>Example partnership describes how they negotiated clear roles for their work together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 smtClean="0"/>
              <a:t>Example partnership describes how they developed their MOU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6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bullet</a:t>
            </a:r>
            <a:r>
              <a:rPr lang="en-US" baseline="0" dirty="0" smtClean="0"/>
              <a:t> point animated 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2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call this section “definitions”?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 slide: narrated </a:t>
            </a:r>
            <a:r>
              <a:rPr lang="en-US" dirty="0" err="1" smtClean="0"/>
              <a:t>powerpoint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Narration: 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Many different factors determine the health of an individual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A relatively small subset of these factors is influenced by</a:t>
            </a:r>
            <a:r>
              <a:rPr lang="en-US" baseline="0" dirty="0" smtClean="0"/>
              <a:t> traditional health care (10%)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Health professionals can play an important role in influencing the social determinants of health: social circumstances, environmental exposure, and behavioral patterns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Community engagement is a good way of doing this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Source: </a:t>
            </a:r>
          </a:p>
          <a:p>
            <a:pPr defTabSz="931774">
              <a:defRPr/>
            </a:pPr>
            <a:r>
              <a:rPr lang="en-US" dirty="0" smtClean="0">
                <a:effectLst/>
              </a:rPr>
              <a:t>Schroeder, Steven A., We Can Do Better -- Improving the Health of the American People, N </a:t>
            </a:r>
            <a:r>
              <a:rPr lang="en-US" dirty="0" err="1" smtClean="0">
                <a:effectLst/>
              </a:rPr>
              <a:t>Engl</a:t>
            </a:r>
            <a:r>
              <a:rPr lang="en-US" dirty="0" smtClean="0">
                <a:effectLst/>
              </a:rPr>
              <a:t> J Med 2007 357: 1221-1228</a:t>
            </a:r>
          </a:p>
          <a:p>
            <a:pPr defTabSz="931774">
              <a:defRPr/>
            </a:pPr>
            <a:r>
              <a:rPr lang="en-US" dirty="0">
                <a:latin typeface="Arial Unicode MS" pitchFamily="32" charset="0"/>
                <a:cs typeface="Arial Unicode MS" pitchFamily="32" charset="0"/>
              </a:rPr>
              <a:t>Figure 1. Determinants of Health and Their Contribution to Premature Death. Adapted from McGinnis et al.</a:t>
            </a:r>
          </a:p>
          <a:p>
            <a:pPr defTabSz="931774"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Presenter slide: narrated </a:t>
            </a:r>
            <a:r>
              <a:rPr lang="en-US" dirty="0" err="1" smtClean="0"/>
              <a:t>powerpoint</a:t>
            </a:r>
            <a:r>
              <a:rPr lang="en-US" dirty="0" smtClean="0">
                <a:sym typeface="Wingdings" pitchFamily="2" charset="2"/>
              </a:rPr>
              <a:t> Michael set up </a:t>
            </a:r>
            <a:r>
              <a:rPr lang="en-US" smtClean="0">
                <a:sym typeface="Wingdings" pitchFamily="2" charset="2"/>
              </a:rPr>
              <a:t>two</a:t>
            </a:r>
            <a:r>
              <a:rPr lang="en-US" baseline="0" smtClean="0">
                <a:sym typeface="Wingdings" pitchFamily="2" charset="2"/>
              </a:rPr>
              <a:t> possible formats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Narration: 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One example of a model for community engagement by health professionals is the Community-Oriented</a:t>
            </a:r>
            <a:r>
              <a:rPr lang="en-US" baseline="0" dirty="0" smtClean="0"/>
              <a:t> Primary Care (COPC) model, developed by Sydney and Emily </a:t>
            </a:r>
            <a:r>
              <a:rPr lang="en-US" baseline="0" dirty="0" err="1" smtClean="0"/>
              <a:t>Kark</a:t>
            </a:r>
            <a:endParaRPr lang="en-US" baseline="0" dirty="0" smtClean="0"/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In this model, health professionals: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baseline="0" dirty="0" smtClean="0"/>
              <a:t>Identify a community with which they wish to work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baseline="0" dirty="0" smtClean="0"/>
              <a:t>Form a partnership with one or more stakeholders in that community and with those partners:</a:t>
            </a:r>
          </a:p>
          <a:p>
            <a:pPr marL="1106481" lvl="2" indent="-174708">
              <a:buFont typeface="Arial" pitchFamily="34" charset="0"/>
              <a:buChar char="•"/>
            </a:pPr>
            <a:r>
              <a:rPr lang="en-US" baseline="0" dirty="0" smtClean="0"/>
              <a:t>Assess needs and resources of the community</a:t>
            </a:r>
          </a:p>
          <a:p>
            <a:pPr marL="1106481" lvl="2" indent="-174708">
              <a:buFont typeface="Arial" pitchFamily="34" charset="0"/>
              <a:buChar char="•"/>
            </a:pPr>
            <a:r>
              <a:rPr lang="en-US" baseline="0" dirty="0" smtClean="0"/>
              <a:t>Implement an intervention</a:t>
            </a:r>
          </a:p>
          <a:p>
            <a:pPr marL="1106481" lvl="2" indent="-174708">
              <a:buFont typeface="Arial" pitchFamily="34" charset="0"/>
              <a:buChar char="•"/>
            </a:pPr>
            <a:r>
              <a:rPr lang="en-US" baseline="0" dirty="0" smtClean="0"/>
              <a:t>Evaluate that intervention</a:t>
            </a:r>
          </a:p>
          <a:p>
            <a:pPr marL="640594" lvl="1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68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 slide: Maybe</a:t>
            </a:r>
            <a:r>
              <a:rPr lang="en-US" baseline="0" dirty="0" smtClean="0"/>
              <a:t> two video options: 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 smtClean="0"/>
              <a:t>Example partnership describes how their partnership addresses social determinants of health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 smtClean="0"/>
              <a:t>Example partnership describes how their partnership follows COPC model (if it does)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6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A90A-E2EC-41F5-8151-BE57E19D49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9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E265-1B2F-4B75-BE2F-C6579E73853F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92B1-29CA-4435-BB7A-689E6E597A0A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DBAF-5611-483D-B7AE-1248216A14AC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2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D59-0356-4FB0-A20B-94B00D8EC588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0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285-3BBF-47FD-8774-D6327DA5CA0A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8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BAD-1DF5-4484-A739-5A5C4BC7877A}" type="datetime1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D1A9-A8BB-4272-9CB8-0276C4ED0FA4}" type="datetime1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BD11-5DCD-4E33-9C4F-2F081BC19A59}" type="datetime1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6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32A1-2E8E-4B24-9D7E-8A2CFDF469CF}" type="datetime1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8EF1-0D1A-4519-BFA9-12F70B995C71}" type="datetime1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3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D429-BF06-446C-BCD3-7404E6EA9C88}" type="datetime1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2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68F4-F011-4E15-85C3-380F275718B4}" type="datetime1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BF50-8550-4C4A-BED7-FD74EC67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Community Engagement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Le</a:t>
            </a:r>
          </a:p>
          <a:p>
            <a:r>
              <a:rPr lang="en-US" dirty="0" smtClean="0"/>
              <a:t>Sharon Rose</a:t>
            </a:r>
          </a:p>
          <a:p>
            <a:r>
              <a:rPr lang="en-US" dirty="0" smtClean="0"/>
              <a:t>Naomi Wortis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COPC Model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371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</p:spPr>
        <p:txBody>
          <a:bodyPr/>
          <a:lstStyle/>
          <a:p>
            <a:r>
              <a:rPr lang="en-US" dirty="0" err="1" smtClean="0"/>
              <a:t>Rhyne</a:t>
            </a:r>
            <a:r>
              <a:rPr lang="en-US" dirty="0" smtClean="0"/>
              <a:t> R, et al. </a:t>
            </a:r>
            <a:r>
              <a:rPr lang="en-US" i="1" dirty="0" smtClean="0"/>
              <a:t>Community-Oriented Primary Care: Health Care for the 21</a:t>
            </a:r>
            <a:r>
              <a:rPr lang="en-US" i="1" baseline="30000" dirty="0" smtClean="0"/>
              <a:t>st</a:t>
            </a:r>
            <a:r>
              <a:rPr lang="en-US" i="1" dirty="0" smtClean="0"/>
              <a:t> Century. </a:t>
            </a:r>
            <a:r>
              <a:rPr lang="en-US" dirty="0" smtClean="0"/>
              <a:t>Washington, DC: American Public Health Association, 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Example re SDH/COPC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discuss </a:t>
            </a:r>
            <a:r>
              <a:rPr lang="en-US" baseline="0" dirty="0" smtClean="0"/>
              <a:t>how their partnership addresses social determinants of health</a:t>
            </a:r>
          </a:p>
          <a:p>
            <a:r>
              <a:rPr lang="en-US" dirty="0" smtClean="0"/>
              <a:t>Partners discuss </a:t>
            </a:r>
            <a:r>
              <a:rPr lang="en-US" baseline="0" dirty="0" smtClean="0"/>
              <a:t>how their partnership follows COPC model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partner roles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V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6CA4F62-E147-4F4D-BF23-4D1C3F28C3E5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Partnership Clarity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Who are we separately? What are our missions/goals?</a:t>
            </a:r>
          </a:p>
          <a:p>
            <a:pPr eaLnBrk="1" hangingPunct="1"/>
            <a:r>
              <a:rPr lang="en-US" dirty="0" smtClean="0"/>
              <a:t>Who are we together? Do we have a shared mission/goal?</a:t>
            </a:r>
          </a:p>
          <a:p>
            <a:pPr eaLnBrk="1" hangingPunct="1"/>
            <a:r>
              <a:rPr lang="en-US" dirty="0" smtClean="0"/>
              <a:t>How will we agree to proceed?</a:t>
            </a:r>
          </a:p>
          <a:p>
            <a:pPr lvl="1"/>
            <a:r>
              <a:rPr lang="en-US" dirty="0" smtClean="0"/>
              <a:t>What will we do together?</a:t>
            </a:r>
          </a:p>
          <a:p>
            <a:pPr lvl="1"/>
            <a:r>
              <a:rPr lang="en-US" dirty="0" smtClean="0"/>
              <a:t>What are our respective roles?</a:t>
            </a:r>
          </a:p>
          <a:p>
            <a:pPr lvl="1"/>
            <a:r>
              <a:rPr lang="en-US" dirty="0" smtClean="0"/>
              <a:t>How will we keep communication open?</a:t>
            </a:r>
          </a:p>
          <a:p>
            <a:r>
              <a:rPr lang="en-US" dirty="0" smtClean="0"/>
              <a:t>What will we both get out of this partnership?</a:t>
            </a:r>
          </a:p>
          <a:p>
            <a:r>
              <a:rPr lang="en-US" dirty="0" smtClean="0"/>
              <a:t>How will we share power and/or redress power imbalances?</a:t>
            </a:r>
          </a:p>
        </p:txBody>
      </p:sp>
    </p:spTree>
    <p:extLst>
      <p:ext uri="{BB962C8B-B14F-4D97-AF65-F5344CB8AC3E}">
        <p14:creationId xmlns:p14="http://schemas.microsoft.com/office/powerpoint/2010/main" val="657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D54C728-474C-47C2-9206-8B8D37AFB275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Support for Partnership Clarity	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Principles of Partnership</a:t>
            </a:r>
          </a:p>
          <a:p>
            <a:pPr eaLnBrk="1" hangingPunct="1"/>
            <a:r>
              <a:rPr lang="en-US" dirty="0" smtClean="0"/>
              <a:t>Role Clarity: MOU</a:t>
            </a:r>
          </a:p>
          <a:p>
            <a:r>
              <a:rPr lang="en-US" dirty="0"/>
              <a:t>Many conversations… revisited often</a:t>
            </a:r>
          </a:p>
          <a:p>
            <a:pPr eaLnBrk="1" hangingPunct="1"/>
            <a:r>
              <a:rPr lang="en-US" dirty="0" smtClean="0"/>
              <a:t>Facilitation if needed</a:t>
            </a:r>
            <a:endParaRPr lang="en-US" dirty="0"/>
          </a:p>
          <a:p>
            <a:pPr eaLnBrk="1" hangingPunct="1"/>
            <a:r>
              <a:rPr lang="en-US" dirty="0" smtClean="0"/>
              <a:t>Practice cultural humility</a:t>
            </a:r>
          </a:p>
          <a:p>
            <a:pPr eaLnBrk="1" hangingPunct="1"/>
            <a:r>
              <a:rPr lang="en-US" dirty="0" smtClean="0"/>
              <a:t>Do what you say you’re going to do</a:t>
            </a:r>
          </a:p>
        </p:txBody>
      </p:sp>
    </p:spTree>
    <p:extLst>
      <p:ext uri="{BB962C8B-B14F-4D97-AF65-F5344CB8AC3E}">
        <p14:creationId xmlns:p14="http://schemas.microsoft.com/office/powerpoint/2010/main" val="5728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D54C728-474C-47C2-9206-8B8D37AFB275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MOU: Support for Role Clarity	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Memorandum of Understanding (MOU):</a:t>
            </a:r>
          </a:p>
          <a:p>
            <a:pPr eaLnBrk="1" hangingPunct="1"/>
            <a:r>
              <a:rPr lang="en-US" dirty="0" smtClean="0"/>
              <a:t>Who are the partners?</a:t>
            </a:r>
          </a:p>
          <a:p>
            <a:pPr eaLnBrk="1" hangingPunct="1"/>
            <a:r>
              <a:rPr lang="en-US" dirty="0" smtClean="0"/>
              <a:t>What are they going to do together?</a:t>
            </a:r>
          </a:p>
          <a:p>
            <a:pPr eaLnBrk="1" hangingPunct="1"/>
            <a:r>
              <a:rPr lang="en-US" dirty="0" smtClean="0"/>
              <a:t>What are their respective responsibilities?</a:t>
            </a:r>
          </a:p>
          <a:p>
            <a:pPr eaLnBrk="1" hangingPunct="1"/>
            <a:r>
              <a:rPr lang="en-US" dirty="0" smtClean="0"/>
              <a:t>Timeframe</a:t>
            </a:r>
          </a:p>
          <a:p>
            <a:pPr eaLnBrk="1" hangingPunct="1"/>
            <a:r>
              <a:rPr lang="en-US" dirty="0" smtClean="0"/>
              <a:t>Signed by responsible parties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Then do it!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7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Example re SDH/COPC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discuss </a:t>
            </a:r>
            <a:r>
              <a:rPr lang="en-US" baseline="0" dirty="0" smtClean="0"/>
              <a:t>how they</a:t>
            </a:r>
            <a:r>
              <a:rPr lang="en-US" dirty="0" smtClean="0"/>
              <a:t> negotiated clear roles for their work together</a:t>
            </a:r>
            <a:endParaRPr lang="en-US" baseline="0" dirty="0" smtClean="0"/>
          </a:p>
          <a:p>
            <a:r>
              <a:rPr lang="en-US" dirty="0" smtClean="0"/>
              <a:t>If they developed a formal MOU, they describe that and the process of developing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Partner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CE v. Intro to CE</a:t>
            </a:r>
          </a:p>
          <a:p>
            <a:r>
              <a:rPr lang="en-US" dirty="0" smtClean="0"/>
              <a:t>SDH</a:t>
            </a:r>
          </a:p>
          <a:p>
            <a:r>
              <a:rPr lang="en-US" dirty="0" smtClean="0"/>
              <a:t>Cultural Humility</a:t>
            </a:r>
          </a:p>
          <a:p>
            <a:r>
              <a:rPr lang="en-US" dirty="0" smtClean="0"/>
              <a:t>Principles of </a:t>
            </a:r>
            <a:r>
              <a:rPr lang="en-US" dirty="0" err="1" smtClean="0"/>
              <a:t>Comm</a:t>
            </a:r>
            <a:r>
              <a:rPr lang="en-US" dirty="0" smtClean="0"/>
              <a:t> Partnership</a:t>
            </a:r>
          </a:p>
          <a:p>
            <a:r>
              <a:rPr lang="en-US" dirty="0" smtClean="0"/>
              <a:t>Intro to UCSF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9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8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community engagement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Determinants of Health and COPC Model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II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 engagement?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</a:p>
          <a:p>
            <a:r>
              <a:rPr lang="en-US" dirty="0" smtClean="0"/>
              <a:t>Community:</a:t>
            </a:r>
          </a:p>
          <a:p>
            <a:r>
              <a:rPr lang="en-US" dirty="0" smtClean="0"/>
              <a:t>Community engagement: </a:t>
            </a:r>
          </a:p>
          <a:p>
            <a:r>
              <a:rPr lang="en-US" dirty="0" smtClean="0"/>
              <a:t>Community-engaged scholarship: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1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placeholder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7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Determinants of Health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410200" cy="524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848600" cy="457201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Schroeder, Steven A., We Can Do Better -- Improving the Health of the American People, N </a:t>
            </a:r>
            <a:r>
              <a:rPr lang="en-US" dirty="0" err="1"/>
              <a:t>Engl</a:t>
            </a:r>
            <a:r>
              <a:rPr lang="en-US" dirty="0"/>
              <a:t> J Med 2007 357: 1221-1228</a:t>
            </a:r>
          </a:p>
          <a:p>
            <a:pPr algn="l">
              <a:defRPr/>
            </a:pPr>
            <a:r>
              <a:rPr lang="en-US" dirty="0" smtClean="0">
                <a:cs typeface="Arial Unicode MS" pitchFamily="32" charset="0"/>
              </a:rPr>
              <a:t>Determinants </a:t>
            </a:r>
            <a:r>
              <a:rPr lang="en-US" dirty="0">
                <a:cs typeface="Arial Unicode MS" pitchFamily="32" charset="0"/>
              </a:rPr>
              <a:t>of Health and Their Contribution to Premature Death. Adapted from McGinnis et 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704</Words>
  <Application>Microsoft Office PowerPoint</Application>
  <PresentationFormat>On-screen Show (4:3)</PresentationFormat>
  <Paragraphs>122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Community Engagement Module</vt:lpstr>
      <vt:lpstr>Intro to Partner ?</vt:lpstr>
      <vt:lpstr>Outline</vt:lpstr>
      <vt:lpstr>Objectives</vt:lpstr>
      <vt:lpstr>Introduction to community engagement </vt:lpstr>
      <vt:lpstr>Social Determinants of Health and COPC Model </vt:lpstr>
      <vt:lpstr>What is community engagement?</vt:lpstr>
      <vt:lpstr>Video placeholder</vt:lpstr>
      <vt:lpstr>Social Determinants of Health</vt:lpstr>
      <vt:lpstr>COPC Model</vt:lpstr>
      <vt:lpstr>Case Example re SDH/COPC</vt:lpstr>
      <vt:lpstr>Defining partner roles</vt:lpstr>
      <vt:lpstr>Partnership Clarity</vt:lpstr>
      <vt:lpstr>Support for Partnership Clarity </vt:lpstr>
      <vt:lpstr>MOU: Support for Role Clarity </vt:lpstr>
      <vt:lpstr>Case Example re SDH/COPC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Community Engagement Module</dc:title>
  <dc:creator>Wortis, Naomi</dc:creator>
  <cp:lastModifiedBy>Wortis, Naomi</cp:lastModifiedBy>
  <cp:revision>16</cp:revision>
  <cp:lastPrinted>2013-03-07T00:22:45Z</cp:lastPrinted>
  <dcterms:created xsi:type="dcterms:W3CDTF">2013-01-22T20:12:44Z</dcterms:created>
  <dcterms:modified xsi:type="dcterms:W3CDTF">2013-03-07T00:38:47Z</dcterms:modified>
</cp:coreProperties>
</file>